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86" r:id="rId3"/>
    <p:sldId id="262" r:id="rId4"/>
    <p:sldId id="287" r:id="rId5"/>
    <p:sldId id="269" r:id="rId6"/>
    <p:sldId id="282" r:id="rId7"/>
    <p:sldId id="261" r:id="rId8"/>
    <p:sldId id="283" r:id="rId9"/>
    <p:sldId id="284" r:id="rId10"/>
    <p:sldId id="285" r:id="rId11"/>
    <p:sldId id="272" r:id="rId12"/>
    <p:sldId id="273" r:id="rId13"/>
    <p:sldId id="270" r:id="rId14"/>
    <p:sldId id="271" r:id="rId15"/>
    <p:sldId id="274" r:id="rId16"/>
    <p:sldId id="275" r:id="rId17"/>
    <p:sldId id="276" r:id="rId18"/>
    <p:sldId id="277" r:id="rId19"/>
    <p:sldId id="288" r:id="rId20"/>
    <p:sldId id="257" r:id="rId21"/>
    <p:sldId id="258" r:id="rId22"/>
    <p:sldId id="259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5" roundtripDataSignature="AMtx7miRKVI15mpw74CcIWCh61JFKOnf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45011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800" b="0" dirty="0"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1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8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8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3" name="Google Shape;23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75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3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bg>
      <p:bgPr>
        <a:solidFill>
          <a:srgbClr val="EFEFEF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20" descr="UTChattSat-2.Gi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2218" y="1461"/>
            <a:ext cx="11427567" cy="685654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0"/>
          <p:cNvSpPr/>
          <p:nvPr/>
        </p:nvSpPr>
        <p:spPr>
          <a:xfrm>
            <a:off x="0" y="6043087"/>
            <a:ext cx="12192000" cy="74083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0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gradFill>
            <a:gsLst>
              <a:gs pos="0">
                <a:srgbClr val="03285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0"/>
          <p:cNvSpPr txBox="1">
            <a:spLocks noGrp="1"/>
          </p:cNvSpPr>
          <p:nvPr>
            <p:ph type="ctrTitle"/>
          </p:nvPr>
        </p:nvSpPr>
        <p:spPr>
          <a:xfrm>
            <a:off x="995083" y="266671"/>
            <a:ext cx="10363200" cy="887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32" name="Google Shape;32;p20" descr="/Volumes/Worker Bees/Worker Bees New/*Current/*LOGOS/2015 Administration/2015 Administration Logos/UTC-wordmark-primary-Clr-on-Dark-1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2129" y="6172201"/>
            <a:ext cx="4387169" cy="57439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20"/>
          <p:cNvSpPr txBox="1"/>
          <p:nvPr/>
        </p:nvSpPr>
        <p:spPr>
          <a:xfrm>
            <a:off x="-3494952" y="3362457"/>
            <a:ext cx="8534400" cy="635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3359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0"/>
          <p:cNvSpPr txBox="1"/>
          <p:nvPr/>
        </p:nvSpPr>
        <p:spPr>
          <a:xfrm>
            <a:off x="2809631" y="4654327"/>
            <a:ext cx="6572740" cy="1440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NSF Summer Research Experience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Electrical Engineering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College of Engineering and Computer Science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University of TN at Chattanooga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" name="Google Shape;35;p2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16" y="6120129"/>
            <a:ext cx="821525" cy="73937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0"/>
          <p:cNvSpPr txBox="1">
            <a:spLocks noGrp="1"/>
          </p:cNvSpPr>
          <p:nvPr>
            <p:ph type="body" idx="1"/>
          </p:nvPr>
        </p:nvSpPr>
        <p:spPr>
          <a:xfrm>
            <a:off x="1828803" y="1476378"/>
            <a:ext cx="8534399" cy="72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84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335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88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20"/>
          <p:cNvSpPr/>
          <p:nvPr/>
        </p:nvSpPr>
        <p:spPr>
          <a:xfrm>
            <a:off x="890275" y="6313126"/>
            <a:ext cx="1306340" cy="36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7/29/2021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1"/>
          <p:cNvSpPr txBox="1">
            <a:spLocks noGrp="1"/>
          </p:cNvSpPr>
          <p:nvPr>
            <p:ph type="title"/>
          </p:nvPr>
        </p:nvSpPr>
        <p:spPr>
          <a:xfrm>
            <a:off x="1479852" y="103186"/>
            <a:ext cx="10589445" cy="773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32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0" name="Google Shape;40;p21" descr="Logo_Color.JPG"/>
          <p:cNvPicPr preferRelativeResize="0"/>
          <p:nvPr/>
        </p:nvPicPr>
        <p:blipFill rotWithShape="1">
          <a:blip r:embed="rId2">
            <a:alphaModFix/>
          </a:blip>
          <a:srcRect l="73145" t="10527" r="7609" b="39654"/>
          <a:stretch/>
        </p:blipFill>
        <p:spPr>
          <a:xfrm>
            <a:off x="393042" y="78515"/>
            <a:ext cx="1086812" cy="830916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21"/>
          <p:cNvSpPr/>
          <p:nvPr/>
        </p:nvSpPr>
        <p:spPr>
          <a:xfrm>
            <a:off x="1180355" y="868366"/>
            <a:ext cx="10888943" cy="115154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1"/>
          <p:cNvSpPr txBox="1">
            <a:spLocks noGrp="1"/>
          </p:cNvSpPr>
          <p:nvPr>
            <p:ph type="sldNum" idx="12"/>
          </p:nvPr>
        </p:nvSpPr>
        <p:spPr>
          <a:xfrm>
            <a:off x="4673600" y="6313124"/>
            <a:ext cx="284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3" name="Google Shape;43;p21"/>
          <p:cNvSpPr/>
          <p:nvPr/>
        </p:nvSpPr>
        <p:spPr>
          <a:xfrm>
            <a:off x="890275" y="6313126"/>
            <a:ext cx="1306340" cy="36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7/29/2021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" name="Google Shape;4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616" y="6120129"/>
            <a:ext cx="821525" cy="739373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21"/>
          <p:cNvSpPr txBox="1">
            <a:spLocks noGrp="1"/>
          </p:cNvSpPr>
          <p:nvPr>
            <p:ph type="body" idx="1"/>
          </p:nvPr>
        </p:nvSpPr>
        <p:spPr>
          <a:xfrm>
            <a:off x="393042" y="1176517"/>
            <a:ext cx="11437716" cy="4604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ourier New"/>
              <a:buChar char="o"/>
              <a:defRPr sz="216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-"/>
              <a:defRPr sz="192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/>
          <p:nvPr/>
        </p:nvSpPr>
        <p:spPr>
          <a:xfrm>
            <a:off x="0" y="6043087"/>
            <a:ext cx="12192000" cy="74083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2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gradFill>
            <a:gsLst>
              <a:gs pos="0">
                <a:srgbClr val="03285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2"/>
          <p:cNvSpPr txBox="1">
            <a:spLocks noGrp="1"/>
          </p:cNvSpPr>
          <p:nvPr>
            <p:ph type="body" idx="1"/>
          </p:nvPr>
        </p:nvSpPr>
        <p:spPr>
          <a:xfrm>
            <a:off x="609600" y="1112643"/>
            <a:ext cx="5384800" cy="5013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88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22"/>
          <p:cNvSpPr txBox="1">
            <a:spLocks noGrp="1"/>
          </p:cNvSpPr>
          <p:nvPr>
            <p:ph type="body" idx="2"/>
          </p:nvPr>
        </p:nvSpPr>
        <p:spPr>
          <a:xfrm>
            <a:off x="6197600" y="1112643"/>
            <a:ext cx="5384800" cy="5013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672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88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43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216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1" name="Google Shape;51;p22" descr="/Volumes/Worker Bees/Worker Bees New/*Current/*LOGOS/2015 Administration/2015 Administration Logos/UTC-wordmark-primary-Clr-on-Dark-15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82129" y="6172201"/>
            <a:ext cx="4387169" cy="574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22" descr="Logo_Color.JPG"/>
          <p:cNvPicPr preferRelativeResize="0"/>
          <p:nvPr/>
        </p:nvPicPr>
        <p:blipFill rotWithShape="1">
          <a:blip r:embed="rId3">
            <a:alphaModFix/>
          </a:blip>
          <a:srcRect l="73145" t="10527" r="7609" b="39654"/>
          <a:stretch/>
        </p:blipFill>
        <p:spPr>
          <a:xfrm>
            <a:off x="393042" y="78515"/>
            <a:ext cx="1086812" cy="83091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2"/>
          <p:cNvSpPr/>
          <p:nvPr/>
        </p:nvSpPr>
        <p:spPr>
          <a:xfrm>
            <a:off x="1180355" y="868366"/>
            <a:ext cx="10888943" cy="115154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2"/>
          <p:cNvSpPr txBox="1">
            <a:spLocks noGrp="1"/>
          </p:cNvSpPr>
          <p:nvPr>
            <p:ph type="sldNum" idx="12"/>
          </p:nvPr>
        </p:nvSpPr>
        <p:spPr>
          <a:xfrm>
            <a:off x="4673600" y="6313124"/>
            <a:ext cx="284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5" name="Google Shape;55;p22"/>
          <p:cNvSpPr/>
          <p:nvPr/>
        </p:nvSpPr>
        <p:spPr>
          <a:xfrm>
            <a:off x="890275" y="6313126"/>
            <a:ext cx="1306340" cy="36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7/29/2021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2"/>
          <p:cNvSpPr txBox="1">
            <a:spLocks noGrp="1"/>
          </p:cNvSpPr>
          <p:nvPr>
            <p:ph type="title"/>
          </p:nvPr>
        </p:nvSpPr>
        <p:spPr>
          <a:xfrm>
            <a:off x="1479852" y="103186"/>
            <a:ext cx="10589445" cy="773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32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57" name="Google Shape;57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16" y="6120129"/>
            <a:ext cx="821525" cy="73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/>
          <p:nvPr/>
        </p:nvSpPr>
        <p:spPr>
          <a:xfrm>
            <a:off x="0" y="0"/>
            <a:ext cx="50192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09700" tIns="109700" rIns="109700" bIns="109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3"/>
          <p:cNvSpPr txBox="1">
            <a:spLocks noGrp="1"/>
          </p:cNvSpPr>
          <p:nvPr>
            <p:ph type="title"/>
          </p:nvPr>
        </p:nvSpPr>
        <p:spPr>
          <a:xfrm>
            <a:off x="415633" y="667900"/>
            <a:ext cx="4170000" cy="243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1"/>
          </p:nvPr>
        </p:nvSpPr>
        <p:spPr>
          <a:xfrm>
            <a:off x="415600" y="3187534"/>
            <a:ext cx="4170000" cy="306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○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■"/>
              <a:defRPr sz="1679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sldNum" idx="12"/>
          </p:nvPr>
        </p:nvSpPr>
        <p:spPr>
          <a:xfrm>
            <a:off x="11296611" y="6217622"/>
            <a:ext cx="731600" cy="524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4"/>
          <p:cNvSpPr/>
          <p:nvPr/>
        </p:nvSpPr>
        <p:spPr>
          <a:xfrm>
            <a:off x="0" y="6043087"/>
            <a:ext cx="12192000" cy="74083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4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gradFill>
            <a:gsLst>
              <a:gs pos="0">
                <a:srgbClr val="03285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p24" descr="/Volumes/Worker Bees/Worker Bees New/*Current/*LOGOS/2015 Administration/2015 Administration Logos/UTC-wordmark-primary-Clr-on-Dark-15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82129" y="6172201"/>
            <a:ext cx="4387169" cy="57439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4673600" y="6313124"/>
            <a:ext cx="284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8" name="Google Shape;68;p24"/>
          <p:cNvSpPr/>
          <p:nvPr/>
        </p:nvSpPr>
        <p:spPr>
          <a:xfrm>
            <a:off x="890275" y="6313126"/>
            <a:ext cx="1306340" cy="36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7/29/2021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9" name="Google Shape;69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616" y="6120129"/>
            <a:ext cx="821525" cy="73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5"/>
          <p:cNvSpPr/>
          <p:nvPr/>
        </p:nvSpPr>
        <p:spPr>
          <a:xfrm>
            <a:off x="0" y="6043087"/>
            <a:ext cx="12192000" cy="74083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5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gradFill>
            <a:gsLst>
              <a:gs pos="0">
                <a:srgbClr val="03285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25" descr="/Volumes/Worker Bees/Worker Bees New/*Current/*LOGOS/2015 Administration/2015 Administration Logos/UTC-wordmark-primary-Clr-on-Dark-15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82129" y="6172201"/>
            <a:ext cx="4387169" cy="574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5" descr="Logo_Color.JPG"/>
          <p:cNvPicPr preferRelativeResize="0"/>
          <p:nvPr/>
        </p:nvPicPr>
        <p:blipFill rotWithShape="1">
          <a:blip r:embed="rId3">
            <a:alphaModFix/>
          </a:blip>
          <a:srcRect l="73145" t="10527" r="7609" b="39654"/>
          <a:stretch/>
        </p:blipFill>
        <p:spPr>
          <a:xfrm>
            <a:off x="393042" y="78515"/>
            <a:ext cx="1086812" cy="83091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5"/>
          <p:cNvSpPr/>
          <p:nvPr/>
        </p:nvSpPr>
        <p:spPr>
          <a:xfrm>
            <a:off x="1180355" y="868366"/>
            <a:ext cx="10888943" cy="115154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5"/>
          <p:cNvSpPr txBox="1">
            <a:spLocks noGrp="1"/>
          </p:cNvSpPr>
          <p:nvPr>
            <p:ph type="sldNum" idx="12"/>
          </p:nvPr>
        </p:nvSpPr>
        <p:spPr>
          <a:xfrm>
            <a:off x="4673600" y="6313124"/>
            <a:ext cx="284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" name="Google Shape;77;p25"/>
          <p:cNvSpPr/>
          <p:nvPr/>
        </p:nvSpPr>
        <p:spPr>
          <a:xfrm>
            <a:off x="890275" y="6313126"/>
            <a:ext cx="1306340" cy="36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679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7/29/2021</a:t>
            </a:r>
            <a:endParaRPr sz="1679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5"/>
          <p:cNvSpPr txBox="1">
            <a:spLocks noGrp="1"/>
          </p:cNvSpPr>
          <p:nvPr>
            <p:ph type="title"/>
          </p:nvPr>
        </p:nvSpPr>
        <p:spPr>
          <a:xfrm>
            <a:off x="1479852" y="103186"/>
            <a:ext cx="10589445" cy="773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32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28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9" name="Google Shape;79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616" y="6120129"/>
            <a:ext cx="821525" cy="73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/>
          <p:nvPr/>
        </p:nvSpPr>
        <p:spPr>
          <a:xfrm>
            <a:off x="0" y="6043087"/>
            <a:ext cx="12192000" cy="74083"/>
          </a:xfrm>
          <a:prstGeom prst="rect">
            <a:avLst/>
          </a:prstGeom>
          <a:solidFill>
            <a:srgbClr val="D89B0F"/>
          </a:soli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7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gradFill>
            <a:gsLst>
              <a:gs pos="0">
                <a:srgbClr val="032858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spcFirstLastPara="1" wrap="square" lIns="109700" tIns="54825" rIns="109700" bIns="548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2160" b="0" i="0" u="none" strike="noStrike" cap="none">
              <a:solidFill>
                <a:srgbClr val="03285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7"/>
          <p:cNvSpPr/>
          <p:nvPr/>
        </p:nvSpPr>
        <p:spPr>
          <a:xfrm>
            <a:off x="609600" y="6246292"/>
            <a:ext cx="2844800" cy="47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7"/>
          <p:cNvSpPr/>
          <p:nvPr/>
        </p:nvSpPr>
        <p:spPr>
          <a:xfrm>
            <a:off x="4165600" y="6246292"/>
            <a:ext cx="3860800" cy="47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00" tIns="54825" rIns="109700" bIns="548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679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4;p17" descr="/Volumes/Worker Bees/Worker Bees New/*Current/*LOGOS/2015 Administration/2015 Administration Logos/UTC-wordmark-primary-Clr-on-Dark-15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682129" y="6172201"/>
            <a:ext cx="4387169" cy="5743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1524000" y="1950301"/>
            <a:ext cx="9144000" cy="1032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b="1" dirty="0"/>
              <a:t>06/07/23 RTS Update</a:t>
            </a:r>
            <a:endParaRPr b="1" dirty="0"/>
          </a:p>
        </p:txBody>
      </p:sp>
      <p:sp>
        <p:nvSpPr>
          <p:cNvPr id="85" name="Google Shape;85;p1"/>
          <p:cNvSpPr txBox="1">
            <a:spLocks noGrp="1"/>
          </p:cNvSpPr>
          <p:nvPr>
            <p:ph type="ctrTitle"/>
          </p:nvPr>
        </p:nvSpPr>
        <p:spPr>
          <a:xfrm>
            <a:off x="2370600" y="4391249"/>
            <a:ext cx="7450800" cy="476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r>
              <a:rPr lang="en-US" sz="2800" dirty="0"/>
              <a:t>Jacob Pew</a:t>
            </a:r>
            <a:br>
              <a:rPr lang="en-US" sz="2800" dirty="0"/>
            </a:br>
            <a:r>
              <a:rPr lang="en-US" sz="2800" dirty="0"/>
              <a:t>Jay Kim</a:t>
            </a:r>
            <a:br>
              <a:rPr lang="en-US" sz="2800" dirty="0"/>
            </a:br>
            <a:r>
              <a:rPr lang="en-US" sz="2800" dirty="0"/>
              <a:t>Dr. Loveless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79B488-0E02-C36E-B8A0-FED07F7D1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54" b="34260"/>
          <a:stretch/>
        </p:blipFill>
        <p:spPr>
          <a:xfrm>
            <a:off x="0" y="0"/>
            <a:ext cx="9073656" cy="609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D9B122-581F-35B4-63F1-8FE65577EAFC}"/>
              </a:ext>
            </a:extLst>
          </p:cNvPr>
          <p:cNvSpPr txBox="1"/>
          <p:nvPr/>
        </p:nvSpPr>
        <p:spPr>
          <a:xfrm>
            <a:off x="8894323" y="2543473"/>
            <a:ext cx="329767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Bank 2</a:t>
            </a:r>
          </a:p>
          <a:p>
            <a:r>
              <a:rPr lang="en-US" dirty="0"/>
              <a:t>Vg = 3.3V </a:t>
            </a:r>
            <a:br>
              <a:rPr lang="en-US" dirty="0"/>
            </a:br>
            <a:r>
              <a:rPr lang="en-US" dirty="0" err="1"/>
              <a:t>Vdd</a:t>
            </a:r>
            <a:r>
              <a:rPr lang="en-US" dirty="0"/>
              <a:t> = 3.3V</a:t>
            </a:r>
            <a:br>
              <a:rPr lang="en-US" dirty="0"/>
            </a:br>
            <a:r>
              <a:rPr lang="en-US" dirty="0"/>
              <a:t>Sample  Rate = 2 kHz</a:t>
            </a:r>
          </a:p>
          <a:p>
            <a:r>
              <a:rPr lang="en-US" dirty="0"/>
              <a:t>Ids = 100 </a:t>
            </a:r>
            <a:r>
              <a:rPr lang="en-US" dirty="0" err="1"/>
              <a:t>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732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96F048-549A-4029-439F-49FA925E43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5" y="27086"/>
            <a:ext cx="959593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10uA</a:t>
            </a:r>
            <a:br>
              <a:rPr lang="en-US" sz="3600" b="1" dirty="0"/>
            </a:br>
            <a:r>
              <a:rPr lang="en-US" sz="3600" b="1" dirty="0"/>
              <a:t>Extracted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98904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BE9B5-A68E-1613-5F09-3D9F5E9D98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7" y="1882"/>
            <a:ext cx="9595935" cy="685423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4247E62-814D-26CB-9E70-49BED1637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10uA</a:t>
            </a:r>
            <a:br>
              <a:rPr lang="en-US" sz="3600" b="1" dirty="0"/>
            </a:br>
            <a:r>
              <a:rPr lang="en-US" sz="3600" b="1" dirty="0"/>
              <a:t>Aggregate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86114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96F048-549A-4029-439F-49FA925E4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067" y="27086"/>
            <a:ext cx="959593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066544"/>
            <a:ext cx="2852928" cy="2295144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200" b="1" dirty="0"/>
              <a:t>Bank 1 </a:t>
            </a:r>
            <a:br>
              <a:rPr lang="en-US" sz="3200" b="1" dirty="0"/>
            </a:br>
            <a:r>
              <a:rPr lang="en-US" sz="3200" b="1" dirty="0"/>
              <a:t>I</a:t>
            </a:r>
            <a:r>
              <a:rPr lang="en-US" sz="3200" b="1" baseline="-25000" dirty="0"/>
              <a:t>bias </a:t>
            </a:r>
            <a:r>
              <a:rPr lang="en-US" sz="3200" b="1" dirty="0"/>
              <a:t>= 1uA</a:t>
            </a:r>
            <a:br>
              <a:rPr lang="en-US" sz="3200" b="1" dirty="0"/>
            </a:br>
            <a:r>
              <a:rPr lang="en-US" sz="3200" b="1" dirty="0"/>
              <a:t>Extracted Data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105995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BE9B5-A68E-1613-5F09-3D9F5E9D9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067" y="0"/>
            <a:ext cx="9595935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4247E62-814D-26CB-9E70-49BED1637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1uA</a:t>
            </a:r>
            <a:br>
              <a:rPr lang="en-US" sz="3600" b="1" dirty="0"/>
            </a:br>
            <a:r>
              <a:rPr lang="en-US" sz="3600" b="1" dirty="0"/>
              <a:t>Aggregate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51671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96F048-549A-4029-439F-49FA925E43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5" y="27086"/>
            <a:ext cx="959593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100nA</a:t>
            </a:r>
            <a:br>
              <a:rPr lang="en-US" sz="3600" b="1" dirty="0"/>
            </a:br>
            <a:r>
              <a:rPr lang="en-US" sz="3600" b="1" dirty="0"/>
              <a:t>Extracted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72520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BE9B5-A68E-1613-5F09-3D9F5E9D98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7" y="1882"/>
            <a:ext cx="9595935" cy="685423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4247E62-814D-26CB-9E70-49BED1637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100nA</a:t>
            </a:r>
            <a:br>
              <a:rPr lang="en-US" sz="3600" b="1" dirty="0"/>
            </a:br>
            <a:r>
              <a:rPr lang="en-US" sz="3600" b="1" dirty="0"/>
              <a:t>Aggregate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2542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96F048-549A-4029-439F-49FA925E43D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5" y="27086"/>
            <a:ext cx="959593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10nA</a:t>
            </a:r>
            <a:br>
              <a:rPr lang="en-US" sz="3600" b="1" dirty="0"/>
            </a:br>
            <a:r>
              <a:rPr lang="en-US" sz="3600" b="1" dirty="0"/>
              <a:t>Extracted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120982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2BE9B5-A68E-1613-5F09-3D9F5E9D98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96065" y="0"/>
            <a:ext cx="9595934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4247E62-814D-26CB-9E70-49BED1637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152" y="2766240"/>
            <a:ext cx="2852928" cy="1325520"/>
          </a:xfrm>
        </p:spPr>
        <p:txBody>
          <a:bodyPr>
            <a:normAutofit fontScale="90000"/>
          </a:bodyPr>
          <a:lstStyle/>
          <a:p>
            <a:pPr algn="ctr">
              <a:buNone/>
            </a:pPr>
            <a:r>
              <a:rPr lang="en-US" sz="3600" b="1" dirty="0"/>
              <a:t>Bank 1 </a:t>
            </a:r>
            <a:br>
              <a:rPr lang="en-US" sz="3600" b="1" dirty="0"/>
            </a:br>
            <a:r>
              <a:rPr lang="en-US" sz="3600" b="1" dirty="0"/>
              <a:t>I</a:t>
            </a:r>
            <a:r>
              <a:rPr lang="en-US" sz="3600" b="1" baseline="-25000" dirty="0"/>
              <a:t>bias </a:t>
            </a:r>
            <a:r>
              <a:rPr lang="en-US" sz="3600" b="1" dirty="0"/>
              <a:t>= 10nA</a:t>
            </a:r>
            <a:br>
              <a:rPr lang="en-US" sz="3600" b="1" dirty="0"/>
            </a:br>
            <a:r>
              <a:rPr lang="en-US" sz="3600" b="1" dirty="0"/>
              <a:t>Aggregate Data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4174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1954F-E3E4-C219-6D2D-8EB41F8FB9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39700" indent="0" algn="ctr">
              <a:buNone/>
            </a:pPr>
            <a:r>
              <a:rPr lang="en-US" sz="4000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442894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10F43-D0D2-3DE6-ECE3-D4089FA74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4000" b="1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91BE50-E04E-BEFA-02C9-06F48E826B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collection progress</a:t>
            </a:r>
          </a:p>
          <a:p>
            <a:r>
              <a:rPr lang="en-US" dirty="0"/>
              <a:t>Parameter extraction progress and results</a:t>
            </a:r>
          </a:p>
          <a:p>
            <a:r>
              <a:rPr lang="en-US" dirty="0"/>
              <a:t>Data analysis examples collected during test runs</a:t>
            </a:r>
          </a:p>
          <a:p>
            <a:pPr lvl="1"/>
            <a:r>
              <a:rPr lang="en-US" dirty="0"/>
              <a:t>Explanation of how RTS is defined in the python code</a:t>
            </a:r>
          </a:p>
          <a:p>
            <a:r>
              <a:rPr lang="en-US" dirty="0"/>
              <a:t>Data analysis examples collected post test runs</a:t>
            </a:r>
          </a:p>
        </p:txBody>
      </p:sp>
    </p:spTree>
    <p:extLst>
      <p:ext uri="{BB962C8B-B14F-4D97-AF65-F5344CB8AC3E}">
        <p14:creationId xmlns:p14="http://schemas.microsoft.com/office/powerpoint/2010/main" val="3980418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"/>
          <p:cNvSpPr txBox="1">
            <a:spLocks noGrp="1"/>
          </p:cNvSpPr>
          <p:nvPr>
            <p:ph type="title"/>
          </p:nvPr>
        </p:nvSpPr>
        <p:spPr>
          <a:xfrm>
            <a:off x="838200" y="323211"/>
            <a:ext cx="10515600" cy="906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algn="ctr">
              <a:buNone/>
            </a:pPr>
            <a:r>
              <a:rPr lang="en-US" sz="2400" b="1" dirty="0"/>
              <a:t>Bank 0 RTS Data Collection Progress</a:t>
            </a:r>
            <a:endParaRPr sz="2400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7007FC3-009A-27DF-E684-BDC866D89F13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3882343318"/>
              </p:ext>
            </p:extLst>
          </p:nvPr>
        </p:nvGraphicFramePr>
        <p:xfrm>
          <a:off x="495300" y="1126673"/>
          <a:ext cx="11201400" cy="460465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8604">
                  <a:extLst>
                    <a:ext uri="{9D8B030D-6E8A-4147-A177-3AD203B41FA5}">
                      <a16:colId xmlns:a16="http://schemas.microsoft.com/office/drawing/2014/main" val="1719342372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1004096716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1672919321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2745746573"/>
                    </a:ext>
                  </a:extLst>
                </a:gridCol>
                <a:gridCol w="1271424">
                  <a:extLst>
                    <a:ext uri="{9D8B030D-6E8A-4147-A177-3AD203B41FA5}">
                      <a16:colId xmlns:a16="http://schemas.microsoft.com/office/drawing/2014/main" val="2310124696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490277470"/>
                    </a:ext>
                  </a:extLst>
                </a:gridCol>
                <a:gridCol w="1239236">
                  <a:extLst>
                    <a:ext uri="{9D8B030D-6E8A-4147-A177-3AD203B41FA5}">
                      <a16:colId xmlns:a16="http://schemas.microsoft.com/office/drawing/2014/main" val="97741479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2533931620"/>
                    </a:ext>
                  </a:extLst>
                </a:gridCol>
                <a:gridCol w="1174860">
                  <a:extLst>
                    <a:ext uri="{9D8B030D-6E8A-4147-A177-3AD203B41FA5}">
                      <a16:colId xmlns:a16="http://schemas.microsoft.com/office/drawing/2014/main" val="782296300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2632165425"/>
                    </a:ext>
                  </a:extLst>
                </a:gridCol>
                <a:gridCol w="1207048">
                  <a:extLst>
                    <a:ext uri="{9D8B030D-6E8A-4147-A177-3AD203B41FA5}">
                      <a16:colId xmlns:a16="http://schemas.microsoft.com/office/drawing/2014/main" val="4154212784"/>
                    </a:ext>
                  </a:extLst>
                </a:gridCol>
                <a:gridCol w="788604">
                  <a:extLst>
                    <a:ext uri="{9D8B030D-6E8A-4147-A177-3AD203B41FA5}">
                      <a16:colId xmlns:a16="http://schemas.microsoft.com/office/drawing/2014/main" val="454525881"/>
                    </a:ext>
                  </a:extLst>
                </a:gridCol>
              </a:tblGrid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Type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W/L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Column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Bias Condition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Bias Condition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Bias Condition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Bias Condition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79581857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19971759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0225538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4,5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53078715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4990599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1.5/1.6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8,9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78670167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10,11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2074507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12,13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6193816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14,15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09174326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16,17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894900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18,19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24807085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20,21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1252901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22,23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7151889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1.5/1.6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24,25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44455942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26,27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13948003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28,29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18481780"/>
                  </a:ext>
                </a:extLst>
              </a:tr>
              <a:tr h="27086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30,31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3886059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58334DB-9045-AD02-9F93-5A7AB20CDE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2653008"/>
              </p:ext>
            </p:extLst>
          </p:nvPr>
        </p:nvGraphicFramePr>
        <p:xfrm>
          <a:off x="491218" y="1158135"/>
          <a:ext cx="11209565" cy="461283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9179">
                  <a:extLst>
                    <a:ext uri="{9D8B030D-6E8A-4147-A177-3AD203B41FA5}">
                      <a16:colId xmlns:a16="http://schemas.microsoft.com/office/drawing/2014/main" val="2523908214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3692924916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919516577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3649271404"/>
                    </a:ext>
                  </a:extLst>
                </a:gridCol>
                <a:gridCol w="1272351">
                  <a:extLst>
                    <a:ext uri="{9D8B030D-6E8A-4147-A177-3AD203B41FA5}">
                      <a16:colId xmlns:a16="http://schemas.microsoft.com/office/drawing/2014/main" val="2135240328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2608427292"/>
                    </a:ext>
                  </a:extLst>
                </a:gridCol>
                <a:gridCol w="1240139">
                  <a:extLst>
                    <a:ext uri="{9D8B030D-6E8A-4147-A177-3AD203B41FA5}">
                      <a16:colId xmlns:a16="http://schemas.microsoft.com/office/drawing/2014/main" val="2863861283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795624462"/>
                    </a:ext>
                  </a:extLst>
                </a:gridCol>
                <a:gridCol w="1175716">
                  <a:extLst>
                    <a:ext uri="{9D8B030D-6E8A-4147-A177-3AD203B41FA5}">
                      <a16:colId xmlns:a16="http://schemas.microsoft.com/office/drawing/2014/main" val="1167942416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2392466968"/>
                    </a:ext>
                  </a:extLst>
                </a:gridCol>
                <a:gridCol w="1207927">
                  <a:extLst>
                    <a:ext uri="{9D8B030D-6E8A-4147-A177-3AD203B41FA5}">
                      <a16:colId xmlns:a16="http://schemas.microsoft.com/office/drawing/2014/main" val="3477456307"/>
                    </a:ext>
                  </a:extLst>
                </a:gridCol>
                <a:gridCol w="789179">
                  <a:extLst>
                    <a:ext uri="{9D8B030D-6E8A-4147-A177-3AD203B41FA5}">
                      <a16:colId xmlns:a16="http://schemas.microsoft.com/office/drawing/2014/main" val="4036592684"/>
                    </a:ext>
                  </a:extLst>
                </a:gridCol>
              </a:tblGrid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Bank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W/L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Column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Samples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Samples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Samples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Samples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113996261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0.28/0.1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32,33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282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7306373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0.28/8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34,35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202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48608009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36,37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810924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38,39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02136196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1.5/1.6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40,41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24263627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42,43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03259172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44,45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232950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46,47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99182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0.28/0.1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48,49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8853269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0.28/8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50,51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4207430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52,53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3044175"/>
                  </a:ext>
                </a:extLst>
              </a:tr>
              <a:tr h="29515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54,55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58929793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1.5/1.6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56,57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3995626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1.5/8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58,59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70046885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8/0.1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60,61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90587823"/>
                  </a:ext>
                </a:extLst>
              </a:tr>
              <a:tr h="26985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nshort_l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62,63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300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Arial"/>
                        </a:rPr>
                        <a:t>202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00571189"/>
                  </a:ext>
                </a:extLst>
              </a:tr>
            </a:tbl>
          </a:graphicData>
        </a:graphic>
      </p:graphicFrame>
      <p:sp>
        <p:nvSpPr>
          <p:cNvPr id="7" name="Google Shape;91;p2">
            <a:extLst>
              <a:ext uri="{FF2B5EF4-FFF2-40B4-BE49-F238E27FC236}">
                <a16:creationId xmlns:a16="http://schemas.microsoft.com/office/drawing/2014/main" id="{CC7E3534-1E58-5576-8F43-D8F3CD5558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23211"/>
            <a:ext cx="10515600" cy="906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algn="ctr">
              <a:buNone/>
            </a:pPr>
            <a:r>
              <a:rPr lang="en-US" sz="2400" b="1" dirty="0"/>
              <a:t>Bank 1 RTS Data Collection Progress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2796959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F61629-F3DB-5B26-68B3-50B12272DE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3549243"/>
              </p:ext>
            </p:extLst>
          </p:nvPr>
        </p:nvGraphicFramePr>
        <p:xfrm>
          <a:off x="511630" y="1137553"/>
          <a:ext cx="11168741" cy="45828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6305">
                  <a:extLst>
                    <a:ext uri="{9D8B030D-6E8A-4147-A177-3AD203B41FA5}">
                      <a16:colId xmlns:a16="http://schemas.microsoft.com/office/drawing/2014/main" val="3279556559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2943040891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1763583849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2346136486"/>
                    </a:ext>
                  </a:extLst>
                </a:gridCol>
                <a:gridCol w="1267717">
                  <a:extLst>
                    <a:ext uri="{9D8B030D-6E8A-4147-A177-3AD203B41FA5}">
                      <a16:colId xmlns:a16="http://schemas.microsoft.com/office/drawing/2014/main" val="3600082158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1513502299"/>
                    </a:ext>
                  </a:extLst>
                </a:gridCol>
                <a:gridCol w="1235623">
                  <a:extLst>
                    <a:ext uri="{9D8B030D-6E8A-4147-A177-3AD203B41FA5}">
                      <a16:colId xmlns:a16="http://schemas.microsoft.com/office/drawing/2014/main" val="320403552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3801688438"/>
                    </a:ext>
                  </a:extLst>
                </a:gridCol>
                <a:gridCol w="1171434">
                  <a:extLst>
                    <a:ext uri="{9D8B030D-6E8A-4147-A177-3AD203B41FA5}">
                      <a16:colId xmlns:a16="http://schemas.microsoft.com/office/drawing/2014/main" val="4108448830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2845377176"/>
                    </a:ext>
                  </a:extLst>
                </a:gridCol>
                <a:gridCol w="1203527">
                  <a:extLst>
                    <a:ext uri="{9D8B030D-6E8A-4147-A177-3AD203B41FA5}">
                      <a16:colId xmlns:a16="http://schemas.microsoft.com/office/drawing/2014/main" val="4160879568"/>
                    </a:ext>
                  </a:extLst>
                </a:gridCol>
                <a:gridCol w="786305">
                  <a:extLst>
                    <a:ext uri="{9D8B030D-6E8A-4147-A177-3AD203B41FA5}">
                      <a16:colId xmlns:a16="http://schemas.microsoft.com/office/drawing/2014/main" val="2271735052"/>
                    </a:ext>
                  </a:extLst>
                </a:gridCol>
              </a:tblGrid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Bank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W/L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Column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Samples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Samples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Samples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Bias Condition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Samples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07832575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64,65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6178150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66,67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8700326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68,69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11999136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70,71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46386010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72,73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9161141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74,75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2621765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76,77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456783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78,79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2819390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80,81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</a:t>
                      </a:r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72194966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82,83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5260764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1.2/0.35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84,85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77209477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86,87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9176660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1.2/0.8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88,89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28992997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90,91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52718299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92,93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  <a:endParaRPr kumimoji="0" lang="en-US" sz="11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8278050"/>
                  </a:ext>
                </a:extLst>
              </a:tr>
              <a:tr h="26958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nthickbc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8/8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94,95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1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296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 nA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6121553"/>
                  </a:ext>
                </a:extLst>
              </a:tr>
            </a:tbl>
          </a:graphicData>
        </a:graphic>
      </p:graphicFrame>
      <p:sp>
        <p:nvSpPr>
          <p:cNvPr id="6" name="Google Shape;91;p2">
            <a:extLst>
              <a:ext uri="{FF2B5EF4-FFF2-40B4-BE49-F238E27FC236}">
                <a16:creationId xmlns:a16="http://schemas.microsoft.com/office/drawing/2014/main" id="{CB40CF21-3815-E9D2-BB2F-C3E16F60BC66}"/>
              </a:ext>
            </a:extLst>
          </p:cNvPr>
          <p:cNvSpPr txBox="1">
            <a:spLocks/>
          </p:cNvSpPr>
          <p:nvPr/>
        </p:nvSpPr>
        <p:spPr>
          <a:xfrm>
            <a:off x="838200" y="323211"/>
            <a:ext cx="10515600" cy="906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Arial"/>
              <a:buNone/>
            </a:pPr>
            <a:r>
              <a:rPr lang="en-US" sz="2400" b="1" dirty="0"/>
              <a:t>Bank 2 RTS Data Collection Progress</a:t>
            </a:r>
          </a:p>
        </p:txBody>
      </p:sp>
    </p:spTree>
    <p:extLst>
      <p:ext uri="{BB962C8B-B14F-4D97-AF65-F5344CB8AC3E}">
        <p14:creationId xmlns:p14="http://schemas.microsoft.com/office/powerpoint/2010/main" val="962153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E3E22-850D-80FF-DCFF-724689382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969"/>
            <a:ext cx="10515600" cy="924617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4000" b="1" dirty="0"/>
              <a:t>Samples 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AF14-D5DD-F83D-DCAC-59D57030E5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9100" y="1415887"/>
            <a:ext cx="11353800" cy="4351320"/>
          </a:xfrm>
          <a:ln>
            <a:noFill/>
          </a:ln>
        </p:spPr>
        <p:txBody>
          <a:bodyPr numCol="2">
            <a:normAutofit/>
          </a:bodyPr>
          <a:lstStyle/>
          <a:p>
            <a:r>
              <a:rPr lang="en-US" sz="2000" dirty="0"/>
              <a:t>Bank 0: </a:t>
            </a:r>
          </a:p>
          <a:p>
            <a:pPr lvl="1"/>
            <a:r>
              <a:rPr lang="en-US" sz="2000" dirty="0"/>
              <a:t>10uA	: 3168 Samples</a:t>
            </a:r>
          </a:p>
          <a:p>
            <a:pPr lvl="1"/>
            <a:r>
              <a:rPr lang="en-US" sz="2000" dirty="0"/>
              <a:t>1uA	: 2528 Samples</a:t>
            </a:r>
          </a:p>
          <a:p>
            <a:pPr lvl="1"/>
            <a:r>
              <a:rPr lang="en-US" sz="2000" dirty="0"/>
              <a:t>100nA	: 3072 Samples</a:t>
            </a:r>
          </a:p>
          <a:p>
            <a:pPr lvl="1"/>
            <a:r>
              <a:rPr lang="en-US" sz="2000" dirty="0"/>
              <a:t>10nA	: 3072 Samples</a:t>
            </a:r>
          </a:p>
          <a:p>
            <a:pPr lvl="1"/>
            <a:r>
              <a:rPr lang="en-US" sz="2000" dirty="0"/>
              <a:t>Total	: 11840 Samples</a:t>
            </a:r>
          </a:p>
          <a:p>
            <a:r>
              <a:rPr lang="en-US" sz="2000" dirty="0"/>
              <a:t>Bank 2:</a:t>
            </a:r>
          </a:p>
          <a:p>
            <a:pPr lvl="1"/>
            <a:r>
              <a:rPr lang="en-US" sz="2000" dirty="0"/>
              <a:t>10uA	: 3072 Samples</a:t>
            </a:r>
          </a:p>
          <a:p>
            <a:pPr lvl="1"/>
            <a:r>
              <a:rPr lang="en-US" sz="2000" dirty="0"/>
              <a:t>1uA	: 4736 Samples	</a:t>
            </a:r>
            <a:endParaRPr lang="en-US" sz="2000" dirty="0">
              <a:solidFill>
                <a:srgbClr val="FF0000"/>
              </a:solidFill>
            </a:endParaRPr>
          </a:p>
          <a:p>
            <a:pPr lvl="1"/>
            <a:r>
              <a:rPr lang="en-US" sz="2000" dirty="0"/>
              <a:t>100nA	: </a:t>
            </a:r>
            <a:r>
              <a:rPr lang="en-US" sz="2000" dirty="0">
                <a:solidFill>
                  <a:schemeClr val="tx1"/>
                </a:solidFill>
              </a:rPr>
              <a:t>3072 Samples</a:t>
            </a:r>
          </a:p>
          <a:p>
            <a:pPr lvl="1"/>
            <a:r>
              <a:rPr lang="en-US" sz="2000" dirty="0"/>
              <a:t>10nA	: 0 Samples</a:t>
            </a:r>
          </a:p>
          <a:p>
            <a:pPr lvl="1"/>
            <a:r>
              <a:rPr lang="en-US" sz="2000" dirty="0"/>
              <a:t>Total	: 10880 Samples</a:t>
            </a:r>
          </a:p>
          <a:p>
            <a:r>
              <a:rPr lang="en-US" sz="2000" dirty="0"/>
              <a:t>Bank 1:</a:t>
            </a:r>
          </a:p>
          <a:p>
            <a:pPr lvl="1"/>
            <a:r>
              <a:rPr lang="en-US" sz="2000" dirty="0"/>
              <a:t>10uA	: 4805 Samples	</a:t>
            </a:r>
            <a:endParaRPr lang="en-US" sz="2000" dirty="0">
              <a:solidFill>
                <a:srgbClr val="FF0000"/>
              </a:solidFill>
            </a:endParaRPr>
          </a:p>
          <a:p>
            <a:pPr lvl="1"/>
            <a:r>
              <a:rPr lang="en-US" sz="2000" dirty="0"/>
              <a:t>1uA	: 416 Samples	</a:t>
            </a:r>
          </a:p>
          <a:p>
            <a:pPr lvl="1"/>
            <a:r>
              <a:rPr lang="en-US" sz="2000" dirty="0"/>
              <a:t>100nA	: 544 Samples</a:t>
            </a:r>
          </a:p>
          <a:p>
            <a:pPr lvl="1"/>
            <a:r>
              <a:rPr lang="en-US" sz="2000" dirty="0"/>
              <a:t>10nA	: 3312 Samples	</a:t>
            </a:r>
            <a:endParaRPr lang="en-US" sz="2000" dirty="0">
              <a:solidFill>
                <a:srgbClr val="FF0000"/>
              </a:solidFill>
            </a:endParaRPr>
          </a:p>
          <a:p>
            <a:pPr lvl="1"/>
            <a:r>
              <a:rPr lang="en-US" sz="2000" dirty="0">
                <a:solidFill>
                  <a:schemeClr val="tx1"/>
                </a:solidFill>
              </a:rPr>
              <a:t>Total	: 9045 Samples</a:t>
            </a:r>
          </a:p>
          <a:p>
            <a:pPr lvl="1"/>
            <a:endParaRPr lang="en-US" sz="2000" dirty="0">
              <a:solidFill>
                <a:srgbClr val="FF0000"/>
              </a:solidFill>
            </a:endParaRPr>
          </a:p>
          <a:p>
            <a:pPr lvl="1"/>
            <a:endParaRPr lang="en-US" sz="2000" dirty="0">
              <a:solidFill>
                <a:srgbClr val="FF0000"/>
              </a:solidFill>
            </a:endParaRPr>
          </a:p>
          <a:p>
            <a:pPr lvl="1"/>
            <a:endParaRPr lang="en-US" sz="2000" dirty="0">
              <a:solidFill>
                <a:srgbClr val="FF0000"/>
              </a:solidFill>
            </a:endParaRPr>
          </a:p>
          <a:p>
            <a:pPr marL="596900" lvl="1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3072 = 96 rows * 32 columns = whole bank	     </a:t>
            </a:r>
          </a:p>
          <a:p>
            <a:pPr marL="596900" lvl="1" indent="0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596900" lvl="1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			</a:t>
            </a:r>
          </a:p>
        </p:txBody>
      </p:sp>
    </p:spTree>
    <p:extLst>
      <p:ext uri="{BB962C8B-B14F-4D97-AF65-F5344CB8AC3E}">
        <p14:creationId xmlns:p14="http://schemas.microsoft.com/office/powerpoint/2010/main" val="198341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A47E-00E8-59C1-3F4E-29871FA52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r>
              <a:rPr lang="en-US" sz="4000" dirty="0"/>
              <a:t>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28C86-436B-DBC7-4DD9-EA90A94A27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µ(V</a:t>
            </a:r>
            <a:r>
              <a:rPr lang="en-US" sz="1800" b="1" i="0" u="none" strike="noStrike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RTS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 – average amplitude of the RTS seen 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RTS – average time spent at RTS amplitude</a:t>
            </a:r>
          </a:p>
          <a:p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τ</a:t>
            </a:r>
            <a:r>
              <a:rPr lang="el-GR" sz="1800" b="1" i="0" u="none" strike="noStrike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12</a:t>
            </a:r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</a:t>
            </a: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 – capture/emission time constant</a:t>
            </a:r>
          </a:p>
          <a:p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τ</a:t>
            </a:r>
            <a:r>
              <a:rPr lang="el-GR" sz="1800" b="1" i="0" u="none" strike="noStrike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21</a:t>
            </a:r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(</a:t>
            </a:r>
            <a:r>
              <a:rPr lang="en-US" sz="1800" b="1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 – capture/emission time constant</a:t>
            </a:r>
          </a:p>
          <a:p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τ</a:t>
            </a:r>
            <a:r>
              <a:rPr lang="el-GR" sz="1800" b="1" i="0" u="none" strike="noStrike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12</a:t>
            </a:r>
            <a:r>
              <a:rPr lang="el-GR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/τ</a:t>
            </a:r>
            <a:r>
              <a:rPr lang="el-GR" sz="1800" b="1" i="0" u="none" strike="noStrike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2</a:t>
            </a:r>
            <a:r>
              <a:rPr lang="en-US" sz="1800" b="1" baseline="-25000" dirty="0">
                <a:latin typeface="Calibri" panose="020F0502020204030204" pitchFamily="34" charset="0"/>
              </a:rPr>
              <a:t>1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- Ratio of time constants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µ(N)[Transitions/sample] -  Average number of transitions per sample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# of RTS Levels – The highest number of RTS levels seen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# of RTS – Number of signals that were analyzed with RTS for the bank</a:t>
            </a:r>
          </a:p>
          <a:p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% RTS  - percentage of how many devices showed RTS per bank</a:t>
            </a:r>
          </a:p>
          <a:p>
            <a:pPr marL="139700" indent="0">
              <a:buNone/>
            </a:pPr>
            <a:endParaRPr lang="en-US" sz="18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l-GR" sz="18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sz="18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sz="18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sz="1800" b="1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090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734"/>
            <a:ext cx="10515600" cy="886962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200" b="1" dirty="0"/>
              <a:t>Parameter Extraction Progress</a:t>
            </a:r>
            <a:endParaRPr lang="en-US" sz="14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A5DF704-CA4C-4985-7466-AD92FF6484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8823092"/>
              </p:ext>
            </p:extLst>
          </p:nvPr>
        </p:nvGraphicFramePr>
        <p:xfrm>
          <a:off x="109729" y="996696"/>
          <a:ext cx="11978641" cy="4974342"/>
        </p:xfrm>
        <a:graphic>
          <a:graphicData uri="http://schemas.openxmlformats.org/drawingml/2006/table">
            <a:tbl>
              <a:tblPr/>
              <a:tblGrid>
                <a:gridCol w="339992">
                  <a:extLst>
                    <a:ext uri="{9D8B030D-6E8A-4147-A177-3AD203B41FA5}">
                      <a16:colId xmlns:a16="http://schemas.microsoft.com/office/drawing/2014/main" val="3395091496"/>
                    </a:ext>
                  </a:extLst>
                </a:gridCol>
                <a:gridCol w="500879">
                  <a:extLst>
                    <a:ext uri="{9D8B030D-6E8A-4147-A177-3AD203B41FA5}">
                      <a16:colId xmlns:a16="http://schemas.microsoft.com/office/drawing/2014/main" val="752880269"/>
                    </a:ext>
                  </a:extLst>
                </a:gridCol>
                <a:gridCol w="364277">
                  <a:extLst>
                    <a:ext uri="{9D8B030D-6E8A-4147-A177-3AD203B41FA5}">
                      <a16:colId xmlns:a16="http://schemas.microsoft.com/office/drawing/2014/main" val="408847589"/>
                    </a:ext>
                  </a:extLst>
                </a:gridCol>
                <a:gridCol w="500879">
                  <a:extLst>
                    <a:ext uri="{9D8B030D-6E8A-4147-A177-3AD203B41FA5}">
                      <a16:colId xmlns:a16="http://schemas.microsoft.com/office/drawing/2014/main" val="2617838731"/>
                    </a:ext>
                  </a:extLst>
                </a:gridCol>
                <a:gridCol w="537309">
                  <a:extLst>
                    <a:ext uri="{9D8B030D-6E8A-4147-A177-3AD203B41FA5}">
                      <a16:colId xmlns:a16="http://schemas.microsoft.com/office/drawing/2014/main" val="627000595"/>
                    </a:ext>
                  </a:extLst>
                </a:gridCol>
                <a:gridCol w="424991">
                  <a:extLst>
                    <a:ext uri="{9D8B030D-6E8A-4147-A177-3AD203B41FA5}">
                      <a16:colId xmlns:a16="http://schemas.microsoft.com/office/drawing/2014/main" val="4022073110"/>
                    </a:ext>
                  </a:extLst>
                </a:gridCol>
                <a:gridCol w="4201327">
                  <a:extLst>
                    <a:ext uri="{9D8B030D-6E8A-4147-A177-3AD203B41FA5}">
                      <a16:colId xmlns:a16="http://schemas.microsoft.com/office/drawing/2014/main" val="1928124517"/>
                    </a:ext>
                  </a:extLst>
                </a:gridCol>
                <a:gridCol w="424991">
                  <a:extLst>
                    <a:ext uri="{9D8B030D-6E8A-4147-A177-3AD203B41FA5}">
                      <a16:colId xmlns:a16="http://schemas.microsoft.com/office/drawing/2014/main" val="1358859808"/>
                    </a:ext>
                  </a:extLst>
                </a:gridCol>
                <a:gridCol w="461418">
                  <a:extLst>
                    <a:ext uri="{9D8B030D-6E8A-4147-A177-3AD203B41FA5}">
                      <a16:colId xmlns:a16="http://schemas.microsoft.com/office/drawing/2014/main" val="1123689908"/>
                    </a:ext>
                  </a:extLst>
                </a:gridCol>
                <a:gridCol w="412847">
                  <a:extLst>
                    <a:ext uri="{9D8B030D-6E8A-4147-A177-3AD203B41FA5}">
                      <a16:colId xmlns:a16="http://schemas.microsoft.com/office/drawing/2014/main" val="3463041579"/>
                    </a:ext>
                  </a:extLst>
                </a:gridCol>
                <a:gridCol w="464454">
                  <a:extLst>
                    <a:ext uri="{9D8B030D-6E8A-4147-A177-3AD203B41FA5}">
                      <a16:colId xmlns:a16="http://schemas.microsoft.com/office/drawing/2014/main" val="1009056343"/>
                    </a:ext>
                  </a:extLst>
                </a:gridCol>
                <a:gridCol w="464454">
                  <a:extLst>
                    <a:ext uri="{9D8B030D-6E8A-4147-A177-3AD203B41FA5}">
                      <a16:colId xmlns:a16="http://schemas.microsoft.com/office/drawing/2014/main" val="1757351498"/>
                    </a:ext>
                  </a:extLst>
                </a:gridCol>
                <a:gridCol w="461418">
                  <a:extLst>
                    <a:ext uri="{9D8B030D-6E8A-4147-A177-3AD203B41FA5}">
                      <a16:colId xmlns:a16="http://schemas.microsoft.com/office/drawing/2014/main" val="2145283308"/>
                    </a:ext>
                  </a:extLst>
                </a:gridCol>
                <a:gridCol w="1520856">
                  <a:extLst>
                    <a:ext uri="{9D8B030D-6E8A-4147-A177-3AD203B41FA5}">
                      <a16:colId xmlns:a16="http://schemas.microsoft.com/office/drawing/2014/main" val="1652147955"/>
                    </a:ext>
                  </a:extLst>
                </a:gridCol>
                <a:gridCol w="898549">
                  <a:extLst>
                    <a:ext uri="{9D8B030D-6E8A-4147-A177-3AD203B41FA5}">
                      <a16:colId xmlns:a16="http://schemas.microsoft.com/office/drawing/2014/main" val="1513019162"/>
                    </a:ext>
                  </a:extLst>
                </a:gridCol>
              </a:tblGrid>
              <a:tr h="34704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Column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Rows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Devices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  <a:r>
                        <a:rPr lang="en-US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W/L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</a:t>
                      </a:r>
                      <a:r>
                        <a:rPr lang="en-US" sz="1100" b="1" i="0" u="none" strike="noStrike" baseline="-250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µ(V</a:t>
                      </a:r>
                      <a:r>
                        <a:rPr lang="en-US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RTS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RTS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τ</a:t>
                      </a:r>
                      <a:r>
                        <a:rPr lang="el-GR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τ</a:t>
                      </a:r>
                      <a:r>
                        <a:rPr lang="el-GR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(</a:t>
                      </a:r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ms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)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τ</a:t>
                      </a:r>
                      <a:r>
                        <a:rPr lang="el-GR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  <a:r>
                        <a:rPr lang="el-G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/τ</a:t>
                      </a:r>
                      <a:r>
                        <a:rPr lang="el-GR" sz="1100" b="1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  <a:endParaRPr lang="el-G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µ(N)[Transitions/sample]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RTS Levels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1634190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0-31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36.9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0.149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56.3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658841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0-31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7317226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0-31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0.0864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622992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0-31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793244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32-63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57.9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87434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32-63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1300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52.9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44.3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9219613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32-63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2260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33.6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4741366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32-63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0.28/0.1, 0.28/8, 1.5/0.1, 1.5/0.35, 1.5/1.6, 1.5/8, 8/0.1,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72.3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360231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64-95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1270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47.1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406213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64-95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1430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57.6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213950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64-95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612086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64-95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050372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96-127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0474778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96-127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219677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96-127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92323"/>
                  </a:ext>
                </a:extLst>
              </a:tr>
              <a:tr h="2892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96-127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0.42/0.35, 0.42/8, 1.2/0.35, 1.2/0.5, 1.2/0.8, 1.2/8, 8/0.35, 8/8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8007" marR="8007" marT="8007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793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6820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1D988E6-81B5-69FD-E63E-6F9A81E7D0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189164"/>
              </p:ext>
            </p:extLst>
          </p:nvPr>
        </p:nvGraphicFramePr>
        <p:xfrm>
          <a:off x="106680" y="996696"/>
          <a:ext cx="11978641" cy="4974338"/>
        </p:xfrm>
        <a:graphic>
          <a:graphicData uri="http://schemas.openxmlformats.org/drawingml/2006/table">
            <a:tbl>
              <a:tblPr/>
              <a:tblGrid>
                <a:gridCol w="926525">
                  <a:extLst>
                    <a:ext uri="{9D8B030D-6E8A-4147-A177-3AD203B41FA5}">
                      <a16:colId xmlns:a16="http://schemas.microsoft.com/office/drawing/2014/main" val="2619710376"/>
                    </a:ext>
                  </a:extLst>
                </a:gridCol>
                <a:gridCol w="2415583">
                  <a:extLst>
                    <a:ext uri="{9D8B030D-6E8A-4147-A177-3AD203B41FA5}">
                      <a16:colId xmlns:a16="http://schemas.microsoft.com/office/drawing/2014/main" val="4041424445"/>
                    </a:ext>
                  </a:extLst>
                </a:gridCol>
                <a:gridCol w="4268631">
                  <a:extLst>
                    <a:ext uri="{9D8B030D-6E8A-4147-A177-3AD203B41FA5}">
                      <a16:colId xmlns:a16="http://schemas.microsoft.com/office/drawing/2014/main" val="14963107"/>
                    </a:ext>
                  </a:extLst>
                </a:gridCol>
                <a:gridCol w="1191246">
                  <a:extLst>
                    <a:ext uri="{9D8B030D-6E8A-4147-A177-3AD203B41FA5}">
                      <a16:colId xmlns:a16="http://schemas.microsoft.com/office/drawing/2014/main" val="2436691419"/>
                    </a:ext>
                  </a:extLst>
                </a:gridCol>
                <a:gridCol w="1588328">
                  <a:extLst>
                    <a:ext uri="{9D8B030D-6E8A-4147-A177-3AD203B41FA5}">
                      <a16:colId xmlns:a16="http://schemas.microsoft.com/office/drawing/2014/main" val="3732707277"/>
                    </a:ext>
                  </a:extLst>
                </a:gridCol>
                <a:gridCol w="1588328">
                  <a:extLst>
                    <a:ext uri="{9D8B030D-6E8A-4147-A177-3AD203B41FA5}">
                      <a16:colId xmlns:a16="http://schemas.microsoft.com/office/drawing/2014/main" val="2972469240"/>
                    </a:ext>
                  </a:extLst>
                </a:gridCol>
              </a:tblGrid>
              <a:tr h="3270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Bank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Bias Condition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FET Type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# of RTS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Samples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RTS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9876949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9584582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16066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7451388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3041566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767860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348879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0468464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BLOCK_NMOSLV_DNWELL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7621733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4271712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9470775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7189868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3448944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6018475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1uA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13989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7872166"/>
                  </a:ext>
                </a:extLst>
              </a:tr>
              <a:tr h="29045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10nA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BLOCK_NMOSHV_DNWELL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97019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EEB42815-0BEE-FF26-58C8-A6C631CAC0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734"/>
            <a:ext cx="10515600" cy="886962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3200" b="1" dirty="0"/>
              <a:t>Statistical RTS Summary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48726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79B488-0E02-C36E-B8A0-FED07F7D1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11" b="5111"/>
          <a:stretch/>
        </p:blipFill>
        <p:spPr>
          <a:xfrm>
            <a:off x="0" y="-1"/>
            <a:ext cx="6547493" cy="685800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D9B122-581F-35B4-63F1-8FE65577EAFC}"/>
              </a:ext>
            </a:extLst>
          </p:cNvPr>
          <p:cNvSpPr txBox="1"/>
          <p:nvPr/>
        </p:nvSpPr>
        <p:spPr>
          <a:xfrm>
            <a:off x="7943607" y="1052493"/>
            <a:ext cx="329767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Bank 2</a:t>
            </a:r>
          </a:p>
          <a:p>
            <a:r>
              <a:rPr lang="en-US" dirty="0"/>
              <a:t>Vg = 3.3V </a:t>
            </a:r>
            <a:br>
              <a:rPr lang="en-US" dirty="0"/>
            </a:br>
            <a:r>
              <a:rPr lang="en-US" dirty="0" err="1"/>
              <a:t>Vdd</a:t>
            </a:r>
            <a:r>
              <a:rPr lang="en-US" dirty="0"/>
              <a:t> = 3.3V</a:t>
            </a:r>
            <a:br>
              <a:rPr lang="en-US" dirty="0"/>
            </a:br>
            <a:r>
              <a:rPr lang="en-US" dirty="0"/>
              <a:t>Sample  Rate = 2 kHz</a:t>
            </a:r>
          </a:p>
          <a:p>
            <a:r>
              <a:rPr lang="en-US" dirty="0"/>
              <a:t>Ids = 100 </a:t>
            </a:r>
            <a:r>
              <a:rPr lang="en-US" dirty="0" err="1"/>
              <a:t>nA</a:t>
            </a:r>
            <a:endParaRPr lang="en-US" dirty="0"/>
          </a:p>
          <a:p>
            <a:endParaRPr lang="en-US" dirty="0"/>
          </a:p>
          <a:p>
            <a:r>
              <a:rPr lang="en-US" dirty="0"/>
              <a:t>Signal is filtered using the </a:t>
            </a:r>
            <a:r>
              <a:rPr lang="en-US" dirty="0" err="1"/>
              <a:t>savgol</a:t>
            </a:r>
            <a:r>
              <a:rPr lang="en-US" dirty="0"/>
              <a:t> filter from </a:t>
            </a:r>
            <a:r>
              <a:rPr lang="en-US" dirty="0" err="1"/>
              <a:t>scipy</a:t>
            </a:r>
            <a:r>
              <a:rPr lang="en-US" dirty="0"/>
              <a:t> package.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Signal is flagged with RTS because the histogram of the filtered signal has more than 1 peak.</a:t>
            </a:r>
          </a:p>
          <a:p>
            <a:endParaRPr lang="en-US" dirty="0"/>
          </a:p>
          <a:p>
            <a:r>
              <a:rPr lang="en-US" dirty="0"/>
              <a:t>1/f noise is calculated using Welch's method from </a:t>
            </a:r>
            <a:r>
              <a:rPr lang="en-US" dirty="0" err="1"/>
              <a:t>scipy.signal.welch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Time constants are calculated by finding the peaks of the signal but needs work because it detects too many peaks.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9743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79B488-0E02-C36E-B8A0-FED07F7D1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3" b="34407"/>
          <a:stretch/>
        </p:blipFill>
        <p:spPr>
          <a:xfrm>
            <a:off x="0" y="-10160"/>
            <a:ext cx="9073656" cy="61112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D9B122-581F-35B4-63F1-8FE65577EAFC}"/>
              </a:ext>
            </a:extLst>
          </p:cNvPr>
          <p:cNvSpPr txBox="1"/>
          <p:nvPr/>
        </p:nvSpPr>
        <p:spPr>
          <a:xfrm>
            <a:off x="8894323" y="2543473"/>
            <a:ext cx="32976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Bank 2</a:t>
            </a:r>
          </a:p>
          <a:p>
            <a:r>
              <a:rPr lang="en-US" dirty="0"/>
              <a:t>Vg = 3.3V </a:t>
            </a:r>
            <a:br>
              <a:rPr lang="en-US" dirty="0"/>
            </a:br>
            <a:r>
              <a:rPr lang="en-US" dirty="0" err="1"/>
              <a:t>Vdd</a:t>
            </a:r>
            <a:r>
              <a:rPr lang="en-US" dirty="0"/>
              <a:t> = 3.3V</a:t>
            </a:r>
            <a:br>
              <a:rPr lang="en-US" dirty="0"/>
            </a:br>
            <a:r>
              <a:rPr lang="en-US" dirty="0"/>
              <a:t>Sample  Rate = 2 kHz</a:t>
            </a:r>
          </a:p>
          <a:p>
            <a:r>
              <a:rPr lang="en-US" dirty="0"/>
              <a:t>Ids = 100 </a:t>
            </a:r>
            <a:r>
              <a:rPr lang="en-US" dirty="0" err="1"/>
              <a:t>nA</a:t>
            </a:r>
            <a:endParaRPr lang="en-US" dirty="0"/>
          </a:p>
          <a:p>
            <a:endParaRPr lang="en-US" dirty="0"/>
          </a:p>
          <a:p>
            <a:r>
              <a:rPr lang="en-US" dirty="0"/>
              <a:t>Steady state is assumed to be the portion of the signal that relates to the highest peak of the histogram.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0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79B488-0E02-C36E-B8A0-FED07F7D1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56" b="34858"/>
          <a:stretch/>
        </p:blipFill>
        <p:spPr>
          <a:xfrm>
            <a:off x="0" y="0"/>
            <a:ext cx="9073656" cy="609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D9B122-581F-35B4-63F1-8FE65577EAFC}"/>
              </a:ext>
            </a:extLst>
          </p:cNvPr>
          <p:cNvSpPr txBox="1"/>
          <p:nvPr/>
        </p:nvSpPr>
        <p:spPr>
          <a:xfrm>
            <a:off x="8894323" y="2543473"/>
            <a:ext cx="32976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Bank 2</a:t>
            </a:r>
          </a:p>
          <a:p>
            <a:r>
              <a:rPr lang="en-US" dirty="0"/>
              <a:t>Vg = 3.3V </a:t>
            </a:r>
            <a:br>
              <a:rPr lang="en-US" dirty="0"/>
            </a:br>
            <a:r>
              <a:rPr lang="en-US" dirty="0" err="1"/>
              <a:t>Vdd</a:t>
            </a:r>
            <a:r>
              <a:rPr lang="en-US" dirty="0"/>
              <a:t> = 3.3V</a:t>
            </a:r>
            <a:br>
              <a:rPr lang="en-US" dirty="0"/>
            </a:br>
            <a:r>
              <a:rPr lang="en-US" dirty="0"/>
              <a:t>Sample  Rate = 2 kHz</a:t>
            </a:r>
          </a:p>
          <a:p>
            <a:r>
              <a:rPr lang="en-US" dirty="0"/>
              <a:t>Ids = 100 </a:t>
            </a:r>
            <a:r>
              <a:rPr lang="en-US" dirty="0" err="1"/>
              <a:t>nA</a:t>
            </a:r>
            <a:endParaRPr lang="en-US" dirty="0"/>
          </a:p>
          <a:p>
            <a:endParaRPr lang="en-US" dirty="0"/>
          </a:p>
          <a:p>
            <a:r>
              <a:rPr lang="en-US" dirty="0"/>
              <a:t>A signal flagged for RTS that may not be RTS.</a:t>
            </a:r>
          </a:p>
        </p:txBody>
      </p:sp>
    </p:spTree>
    <p:extLst>
      <p:ext uri="{BB962C8B-B14F-4D97-AF65-F5344CB8AC3E}">
        <p14:creationId xmlns:p14="http://schemas.microsoft.com/office/powerpoint/2010/main" val="1237961416"/>
      </p:ext>
    </p:extLst>
  </p:cSld>
  <p:clrMapOvr>
    <a:masterClrMapping/>
  </p:clrMapOvr>
</p:sld>
</file>

<file path=ppt/theme/theme1.xml><?xml version="1.0" encoding="utf-8"?>
<a:theme xmlns:a="http://schemas.openxmlformats.org/drawingml/2006/main" name="UTChatsattThem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</TotalTime>
  <Words>1999</Words>
  <Application>Microsoft Office PowerPoint</Application>
  <PresentationFormat>Widescreen</PresentationFormat>
  <Paragraphs>1055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Courier New</vt:lpstr>
      <vt:lpstr>UTChatsattTheme</vt:lpstr>
      <vt:lpstr>06/07/23 RTS Update</vt:lpstr>
      <vt:lpstr>Summary</vt:lpstr>
      <vt:lpstr>Samples Summary</vt:lpstr>
      <vt:lpstr>Definitions</vt:lpstr>
      <vt:lpstr>Parameter Extraction Progress</vt:lpstr>
      <vt:lpstr>Statistical RTS Summary</vt:lpstr>
      <vt:lpstr>PowerPoint Presentation</vt:lpstr>
      <vt:lpstr>PowerPoint Presentation</vt:lpstr>
      <vt:lpstr>PowerPoint Presentation</vt:lpstr>
      <vt:lpstr>PowerPoint Presentation</vt:lpstr>
      <vt:lpstr>Bank 1  Ibias = 10uA Extracted Data</vt:lpstr>
      <vt:lpstr>Bank 1  Ibias = 10uA Aggregate Data</vt:lpstr>
      <vt:lpstr>Bank 1  Ibias = 1uA Extracted Data</vt:lpstr>
      <vt:lpstr>Bank 1  Ibias = 1uA Aggregate Data</vt:lpstr>
      <vt:lpstr>Bank 1  Ibias = 100nA Extracted Data</vt:lpstr>
      <vt:lpstr>Bank 1  Ibias = 100nA Aggregate Data</vt:lpstr>
      <vt:lpstr>Bank 1  Ibias = 10nA Extracted Data</vt:lpstr>
      <vt:lpstr>Bank 1  Ibias = 10nA Aggregate Data</vt:lpstr>
      <vt:lpstr>PowerPoint Presentation</vt:lpstr>
      <vt:lpstr>Bank 0 RTS Data Collection Progress</vt:lpstr>
      <vt:lpstr>Bank 1 RTS Data Collection Progress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5/3/23 RTS Update</dc:title>
  <dc:creator>Pew, Jacob Cletus</dc:creator>
  <cp:lastModifiedBy>Pew, Jacob Cletus</cp:lastModifiedBy>
  <cp:revision>58</cp:revision>
  <dcterms:created xsi:type="dcterms:W3CDTF">2022-05-01T20:02:08Z</dcterms:created>
  <dcterms:modified xsi:type="dcterms:W3CDTF">2023-06-06T23:02:26Z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0x010100C55AD812443D3747A44B8C27E86C76A7</vt:lpwstr>
  </property>
</Properties>
</file>